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2" r:id="rId3"/>
    <p:sldId id="276" r:id="rId4"/>
    <p:sldId id="277" r:id="rId5"/>
    <p:sldId id="263" r:id="rId6"/>
    <p:sldId id="264" r:id="rId7"/>
    <p:sldId id="265" r:id="rId8"/>
    <p:sldId id="266" r:id="rId9"/>
    <p:sldId id="267" r:id="rId10"/>
    <p:sldId id="275" r:id="rId11"/>
    <p:sldId id="27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FF99"/>
    <a:srgbClr val="E8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7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A58B-5FE4-4939-998C-E6585E812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30E8-3604-48A5-A7E3-5AE89AD44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561-D181-446F-95E1-DD3E46279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57FD00-3E63-412E-98DE-6247518A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9696-5B53-407F-9DFB-5F7F4A8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7C6-18AE-4EAD-9FB4-484DED1D7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9900-467D-40FA-A42A-0A4BEC74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7938-863D-4711-B6B7-88C8545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6200-C125-43C2-B8C7-C70DAAEC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282A-4335-4289-A83F-90698939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BFD-EC33-4DBC-8621-01FA38CF2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70F-B93A-4AB0-8A45-5B31EE02B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B6BA9C-B685-4986-B647-892BDBF5CC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ritannica.com/biography/Armand-Jean-du-Plessis-cardinal-et-duc-de-Richelie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folHlink"/>
                </a:solidFill>
              </a:rPr>
              <a:t>Section 2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769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/>
              <a:t>THE AGE OF ABSOLUTISM</a:t>
            </a:r>
            <a:endParaRPr lang="en-US" sz="5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23796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505200"/>
            <a:ext cx="2112963" cy="2971800"/>
          </a:xfrm>
          <a:noFill/>
          <a:ln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505200"/>
            <a:ext cx="22431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190" y="0"/>
            <a:ext cx="556501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Strong State Declines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Spent too much $ on wars to expand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Dutch &amp; English want </a:t>
            </a:r>
            <a:r>
              <a:rPr lang="en-US" b="1" u="sng" dirty="0">
                <a:solidFill>
                  <a:srgbClr val="FFFF00"/>
                </a:solidFill>
              </a:rPr>
              <a:t>Balance of Power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No one nation can dominate politically or militarily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1700 – 1713 </a:t>
            </a:r>
            <a:r>
              <a:rPr lang="en-US" dirty="0"/>
              <a:t>– </a:t>
            </a:r>
            <a:r>
              <a:rPr lang="en-US" b="1" dirty="0">
                <a:solidFill>
                  <a:srgbClr val="FFFF00"/>
                </a:solidFill>
              </a:rPr>
              <a:t>War of the Spanish Succession: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England wanted to prevent the union of France &amp; Spain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That would destroy the balance of power</a:t>
            </a:r>
          </a:p>
          <a:p>
            <a:pPr lvl="1">
              <a:buFont typeface="Arial" pitchFamily="34" charset="0"/>
              <a:buChar char="•"/>
            </a:pPr>
            <a:r>
              <a:rPr lang="en-US" b="1" u="sng" dirty="0">
                <a:solidFill>
                  <a:srgbClr val="FFFF00"/>
                </a:solidFill>
              </a:rPr>
              <a:t>Treaty of  </a:t>
            </a:r>
            <a:r>
              <a:rPr lang="en-US" b="1" u="sng" dirty="0" err="1">
                <a:solidFill>
                  <a:srgbClr val="FFFF00"/>
                </a:solidFill>
              </a:rPr>
              <a:t>Utrech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dirty="0"/>
              <a:t>finally signed – France was never to unite the 2 countries of France and Spain</a:t>
            </a:r>
          </a:p>
          <a:p>
            <a:pPr lvl="1"/>
            <a:endParaRPr lang="en-US" dirty="0"/>
          </a:p>
        </p:txBody>
      </p:sp>
      <p:pic>
        <p:nvPicPr>
          <p:cNvPr id="43010" name="Picture 2" descr="http://4.bp.blogspot.com/-4RnxzLNPMis/T5-Bnl4qVPI/AAAAAAAAA54/4l1xRYPJlUQ/s1600/war-spa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3050410" cy="4191000"/>
          </a:xfrm>
          <a:prstGeom prst="rect">
            <a:avLst/>
          </a:prstGeom>
          <a:noFill/>
        </p:spPr>
      </p:pic>
      <p:pic>
        <p:nvPicPr>
          <p:cNvPr id="43012" name="Picture 4" descr="http://www.utrechtconventionbureau.nl/sites/default/files/imagecache/tut_location_type_header/ckfinder/images/treaty%20of%20Utrecht%20201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599"/>
            <a:ext cx="2819400" cy="1874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340" y="-318930"/>
            <a:ext cx="4153097" cy="6844862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1" u="sng" dirty="0">
                <a:solidFill>
                  <a:srgbClr val="FFFF00"/>
                </a:solidFill>
              </a:rPr>
              <a:t>Final blow for the Huguenots </a:t>
            </a:r>
            <a:r>
              <a:rPr lang="en-US" sz="2200" dirty="0">
                <a:solidFill>
                  <a:srgbClr val="FFFF00"/>
                </a:solidFill>
              </a:rPr>
              <a:t>-- King Louis XIV later </a:t>
            </a:r>
            <a:r>
              <a:rPr lang="en-US" sz="2200" b="1" dirty="0">
                <a:solidFill>
                  <a:srgbClr val="FFFF00"/>
                </a:solidFill>
              </a:rPr>
              <a:t>revoked the Treaty of Nantes in 1685 </a:t>
            </a:r>
            <a:r>
              <a:rPr lang="en-US" sz="2200" dirty="0">
                <a:solidFill>
                  <a:srgbClr val="FFFF00"/>
                </a:solidFill>
              </a:rPr>
              <a:t>and further deprived the French Protestants of all religious and civil liberties.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</a:rPr>
              <a:t>They were being killed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endParaRPr lang="en-US" sz="1800" dirty="0"/>
          </a:p>
        </p:txBody>
      </p:sp>
      <p:pic>
        <p:nvPicPr>
          <p:cNvPr id="2054" name="Picture 6" descr="Image result for revocation of the edict of nantes">
            <a:extLst>
              <a:ext uri="{FF2B5EF4-FFF2-40B4-BE49-F238E27FC236}">
                <a16:creationId xmlns:a16="http://schemas.microsoft.com/office/drawing/2014/main" id="{18780603-3344-4049-A66F-44AE4E6C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08" y="258736"/>
            <a:ext cx="1813952" cy="27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evocation of the edict of nantes">
            <a:extLst>
              <a:ext uri="{FF2B5EF4-FFF2-40B4-BE49-F238E27FC236}">
                <a16:creationId xmlns:a16="http://schemas.microsoft.com/office/drawing/2014/main" id="{A14973A5-AE8E-461B-9FFF-601A840E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5" y="3370466"/>
            <a:ext cx="3170183" cy="31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914E6F-FF51-4BF0-809E-1D599E36F961}"/>
              </a:ext>
            </a:extLst>
          </p:cNvPr>
          <p:cNvSpPr/>
          <p:nvPr/>
        </p:nvSpPr>
        <p:spPr>
          <a:xfrm>
            <a:off x="-150332" y="2339876"/>
            <a:ext cx="475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/>
              <a:t>Fled France</a:t>
            </a:r>
          </a:p>
          <a:p>
            <a:pPr lvl="1">
              <a:buFont typeface="Arial" pitchFamily="34" charset="0"/>
              <a:buChar char="•"/>
            </a:pPr>
            <a:r>
              <a:rPr lang="en-US" b="1" u="sng" dirty="0"/>
              <a:t>Took their money and skills with them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Serious blow to the economy</a:t>
            </a:r>
          </a:p>
          <a:p>
            <a:pPr lvl="1">
              <a:buFont typeface="Arial" pitchFamily="34" charset="0"/>
              <a:buChar char="•"/>
            </a:pPr>
            <a:r>
              <a:rPr lang="en-US" b="1" u="sng" dirty="0">
                <a:solidFill>
                  <a:srgbClr val="FFFF00"/>
                </a:solidFill>
              </a:rPr>
              <a:t>Further led to the decline of the French States’ power</a:t>
            </a:r>
          </a:p>
        </p:txBody>
      </p:sp>
      <p:pic>
        <p:nvPicPr>
          <p:cNvPr id="2" name="Picture 2" descr="Image result for killing french huguenots">
            <a:extLst>
              <a:ext uri="{FF2B5EF4-FFF2-40B4-BE49-F238E27FC236}">
                <a16:creationId xmlns:a16="http://schemas.microsoft.com/office/drawing/2014/main" id="{36AB20C4-0247-468A-9821-677DD411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82" y="258736"/>
            <a:ext cx="2582918" cy="3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BF270C2-A643-474A-9EB2-2438346F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5" y="4800158"/>
            <a:ext cx="4563198" cy="18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6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z="2800"/>
              <a:t>By the late 1600s</a:t>
            </a:r>
            <a:r>
              <a:rPr lang="en-US"/>
              <a:t>, </a:t>
            </a:r>
            <a:r>
              <a:rPr lang="en-US">
                <a:solidFill>
                  <a:schemeClr val="folHlink"/>
                </a:solidFill>
              </a:rPr>
              <a:t>FRANCE</a:t>
            </a:r>
            <a:r>
              <a:rPr lang="en-US"/>
              <a:t> </a:t>
            </a:r>
            <a:r>
              <a:rPr lang="en-US" sz="2800" u="sng"/>
              <a:t>had replaced Spain as</a:t>
            </a:r>
            <a:r>
              <a:rPr lang="en-US" u="sng"/>
              <a:t> </a:t>
            </a:r>
            <a:r>
              <a:rPr lang="en-US" sz="3600" u="sng">
                <a:solidFill>
                  <a:schemeClr val="folHlink"/>
                </a:solidFill>
              </a:rPr>
              <a:t>the most powerful European Nation</a:t>
            </a:r>
            <a:r>
              <a:rPr lang="en-US"/>
              <a:t>…..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23758" y="1683206"/>
            <a:ext cx="5257800" cy="2133600"/>
          </a:xfrm>
        </p:spPr>
        <p:txBody>
          <a:bodyPr/>
          <a:lstStyle/>
          <a:p>
            <a:r>
              <a:rPr lang="en-US" sz="2400" dirty="0"/>
              <a:t>In 1624, France’s King, LOUIS XIII, appointed </a:t>
            </a:r>
            <a:r>
              <a:rPr lang="en-US" sz="2400" dirty="0">
                <a:solidFill>
                  <a:schemeClr val="folHlink"/>
                </a:solidFill>
              </a:rPr>
              <a:t>CARDINAL RICHELIEU</a:t>
            </a:r>
            <a:r>
              <a:rPr lang="en-US" sz="2400" dirty="0"/>
              <a:t> as his Chief Minister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Spent 18 years strengthening the central government</a:t>
            </a:r>
          </a:p>
          <a:p>
            <a:r>
              <a:rPr lang="en-US" sz="2400" dirty="0"/>
              <a:t>Destroyed power of the Nobles</a:t>
            </a:r>
          </a:p>
          <a:p>
            <a:pPr lvl="1"/>
            <a:r>
              <a:rPr lang="en-US" sz="2000" dirty="0"/>
              <a:t>Destroyed Castles and Armies</a:t>
            </a:r>
            <a:endParaRPr lang="en-US" sz="2400" dirty="0"/>
          </a:p>
          <a:p>
            <a:r>
              <a:rPr lang="en-US" sz="2400" dirty="0"/>
              <a:t>Replaced Nobles in Royal Government with well-educated professionals</a:t>
            </a:r>
          </a:p>
          <a:p>
            <a:pPr lvl="1"/>
            <a:r>
              <a:rPr lang="en-US" sz="2000" dirty="0"/>
              <a:t>Tied nobles to the King by giving them posts at court</a:t>
            </a:r>
          </a:p>
          <a:p>
            <a:pPr lvl="2"/>
            <a:endParaRPr lang="en-US" sz="18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288" y="1484676"/>
            <a:ext cx="3260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906907" y="5675293"/>
            <a:ext cx="3981998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folHlink"/>
                </a:solidFill>
              </a:rPr>
              <a:t>He was the True Power behind the throne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3784" y="381000"/>
            <a:ext cx="3429000" cy="5715000"/>
          </a:xfrm>
        </p:spPr>
        <p:txBody>
          <a:bodyPr/>
          <a:lstStyle/>
          <a:p>
            <a:r>
              <a:rPr lang="en-US" sz="2800" dirty="0"/>
              <a:t>Previously, the </a:t>
            </a:r>
            <a:r>
              <a:rPr lang="en-US" sz="2800" b="1" u="sng" dirty="0">
                <a:solidFill>
                  <a:srgbClr val="FFFF00"/>
                </a:solidFill>
              </a:rPr>
              <a:t>1598 Edict of Nantes</a:t>
            </a:r>
            <a:r>
              <a:rPr lang="en-US" sz="2800" b="1" dirty="0"/>
              <a:t>  </a:t>
            </a:r>
            <a:r>
              <a:rPr lang="en-US" sz="2800" dirty="0"/>
              <a:t>had </a:t>
            </a:r>
            <a:r>
              <a:rPr lang="en-US" sz="2800" dirty="0">
                <a:solidFill>
                  <a:srgbClr val="FFFF00"/>
                </a:solidFill>
              </a:rPr>
              <a:t>protected</a:t>
            </a:r>
            <a:r>
              <a:rPr lang="en-US" sz="2800" dirty="0"/>
              <a:t> the French protestants, the </a:t>
            </a:r>
            <a:r>
              <a:rPr lang="en-US" sz="2800" u="sng" dirty="0">
                <a:solidFill>
                  <a:srgbClr val="FFFF00"/>
                </a:solidFill>
              </a:rPr>
              <a:t>Huguenots</a:t>
            </a:r>
            <a:r>
              <a:rPr lang="en-US" sz="2800" dirty="0"/>
              <a:t> from persecution.</a:t>
            </a:r>
          </a:p>
          <a:p>
            <a:r>
              <a:rPr lang="en-US" sz="2800" dirty="0"/>
              <a:t>Signed by King Henry IV of France. He was trying to </a:t>
            </a:r>
            <a:r>
              <a:rPr lang="en-US" sz="2800" dirty="0">
                <a:solidFill>
                  <a:srgbClr val="FFFF00"/>
                </a:solidFill>
              </a:rPr>
              <a:t>stop the horrible religious wars</a:t>
            </a:r>
            <a:r>
              <a:rPr lang="en-US" sz="2800" dirty="0"/>
              <a:t> ravaging the county.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1800" dirty="0"/>
          </a:p>
        </p:txBody>
      </p:sp>
      <p:pic>
        <p:nvPicPr>
          <p:cNvPr id="1026" name="Picture 2" descr="Image result for edict of nantes">
            <a:extLst>
              <a:ext uri="{FF2B5EF4-FFF2-40B4-BE49-F238E27FC236}">
                <a16:creationId xmlns:a16="http://schemas.microsoft.com/office/drawing/2014/main" id="{B51425C2-5669-45F4-BCEB-1A1AFC10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75" y="3978365"/>
            <a:ext cx="47026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dict of nantes being signed">
            <a:extLst>
              <a:ext uri="{FF2B5EF4-FFF2-40B4-BE49-F238E27FC236}">
                <a16:creationId xmlns:a16="http://schemas.microsoft.com/office/drawing/2014/main" id="{B9E6D6C7-1500-4B02-91EC-E2E4E64F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0" y="136435"/>
            <a:ext cx="2767013" cy="18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dict of nantes document">
            <a:extLst>
              <a:ext uri="{FF2B5EF4-FFF2-40B4-BE49-F238E27FC236}">
                <a16:creationId xmlns:a16="http://schemas.microsoft.com/office/drawing/2014/main" id="{A536B512-DFF8-445F-A7D1-0942F91C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92" y="1704979"/>
            <a:ext cx="3597459" cy="14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enry IV france">
            <a:extLst>
              <a:ext uri="{FF2B5EF4-FFF2-40B4-BE49-F238E27FC236}">
                <a16:creationId xmlns:a16="http://schemas.microsoft.com/office/drawing/2014/main" id="{586FBE33-3221-40BC-BDE1-4065E888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75" y="2090909"/>
            <a:ext cx="1042270" cy="16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48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3138"/>
            <a:ext cx="5029200" cy="6844862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800" b="1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Cardinal Richelieu</a:t>
            </a:r>
            <a:r>
              <a:rPr lang="en-US" sz="2800" dirty="0"/>
              <a:t>, who regarded its political and military clauses as a danger to the state, </a:t>
            </a:r>
            <a:r>
              <a:rPr lang="en-US" sz="2800" b="1" dirty="0">
                <a:solidFill>
                  <a:srgbClr val="FFFF00"/>
                </a:solidFill>
              </a:rPr>
              <a:t>annulled the Edict in 1629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i="1" dirty="0"/>
              <a:t>This gave Richelieu the opportunity he was looking for to </a:t>
            </a:r>
            <a:r>
              <a:rPr lang="en-US" sz="2800" b="1" i="1" dirty="0">
                <a:solidFill>
                  <a:srgbClr val="FFFF00"/>
                </a:solidFill>
              </a:rPr>
              <a:t>destroy the Huguenots</a:t>
            </a:r>
            <a:r>
              <a:rPr lang="en-US" sz="2800" i="1" dirty="0"/>
              <a:t>’ power and take away their land and money – further strengthening the central government.</a:t>
            </a:r>
            <a:endParaRPr lang="en-US" sz="2800" dirty="0"/>
          </a:p>
          <a:p>
            <a:endParaRPr lang="en-US" sz="1800" dirty="0"/>
          </a:p>
        </p:txBody>
      </p:sp>
      <p:pic>
        <p:nvPicPr>
          <p:cNvPr id="2050" name="Picture 2" descr="Image result for cardinal richlie annulled the edict of nantes">
            <a:extLst>
              <a:ext uri="{FF2B5EF4-FFF2-40B4-BE49-F238E27FC236}">
                <a16:creationId xmlns:a16="http://schemas.microsoft.com/office/drawing/2014/main" id="{62AC3938-78D1-4A0B-B84D-EA6BA163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02" y="197069"/>
            <a:ext cx="238125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rdinal richelieu persecuted the huguenots">
            <a:extLst>
              <a:ext uri="{FF2B5EF4-FFF2-40B4-BE49-F238E27FC236}">
                <a16:creationId xmlns:a16="http://schemas.microsoft.com/office/drawing/2014/main" id="{E7D2D26D-6378-41BD-945C-2C95146C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277651"/>
            <a:ext cx="28194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1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LOUIS XIV, the “SUN KING”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5829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17526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334000"/>
            <a:ext cx="3581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90600"/>
            <a:ext cx="18288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0" y="2895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E8A320"/>
                </a:solidFill>
              </a:rPr>
              <a:t>“I AM The State.”</a:t>
            </a:r>
            <a:endParaRPr lang="en-US">
              <a:solidFill>
                <a:srgbClr val="E8A320"/>
              </a:solidFill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28600" y="3581400"/>
            <a:ext cx="2209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Lived 77 years - 1638-1715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King of France 1643 - 1715      72 YEARS!!!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Longest French Monarchy </a:t>
            </a:r>
            <a:r>
              <a:rPr lang="en-US" u="sng"/>
              <a:t>Ever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400800" y="2819400"/>
            <a:ext cx="2743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Took the sun as symbol of ABSOLUTE POWER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E8A320"/>
                </a:solidFill>
              </a:rPr>
              <a:t>“…as the sun stands at the center of the universe, so the sun king stands at the center of the nation.”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667000" y="60356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1661-took over Government when advisor Mazarin died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352800"/>
            <a:ext cx="3200400" cy="2473325"/>
          </a:xfrm>
          <a:noFill/>
          <a:ln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09600" y="381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1219200"/>
            <a:ext cx="36576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GOVERNMENT: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Held Absolute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NEVER called a meeting of the Estates General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" y="3810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chemeClr val="folHlink"/>
                </a:solidFill>
              </a:rPr>
              <a:t>LOUIS XIV the “SUN KING”</a:t>
            </a:r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62400" y="1219200"/>
            <a:ext cx="4419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ECONOMY: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Practiced Mercantilism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High Tariffs on Imports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Encouraged Overseas Colonies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114800" y="3505200"/>
            <a:ext cx="4572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WARS: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Massive Army, up to 300,000-strongest in Europe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Wanted to dominate Europe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Many Foreign Wars drained the Royal Treasury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600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22963"/>
            <a:ext cx="3276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304800"/>
            <a:ext cx="1989138" cy="2514600"/>
          </a:xfrm>
          <a:noFill/>
          <a:ln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381000"/>
            <a:ext cx="35814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</a:rPr>
              <a:t>ARTS: 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Sponsored musical entertainment and commissioned plays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FRENCH ARTISITIC STYLE</a:t>
            </a:r>
            <a:r>
              <a:rPr lang="en-US"/>
              <a:t> became the model </a:t>
            </a:r>
            <a:r>
              <a:rPr lang="en-US" b="1"/>
              <a:t>FOR ALL EUROPE</a:t>
            </a:r>
            <a:r>
              <a:rPr lang="en-US"/>
              <a:t> !!!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"/>
            <a:ext cx="20653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276600"/>
            <a:ext cx="2093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3657600"/>
            <a:ext cx="20653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800600"/>
            <a:ext cx="27178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800600" cy="11430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</a:rPr>
              <a:t>Palace of </a:t>
            </a:r>
            <a:r>
              <a:rPr lang="en-US" sz="3200" b="1" u="sng">
                <a:solidFill>
                  <a:schemeClr val="folHlink"/>
                </a:solidFill>
              </a:rPr>
              <a:t>VERSAILLES</a:t>
            </a:r>
            <a:br>
              <a:rPr lang="en-US" sz="3200">
                <a:solidFill>
                  <a:schemeClr val="folHlink"/>
                </a:solidFill>
              </a:rPr>
            </a:br>
            <a:r>
              <a:rPr lang="en-US" sz="3200">
                <a:solidFill>
                  <a:schemeClr val="folHlink"/>
                </a:solidFill>
              </a:rPr>
              <a:t>Reign of Louis XIV</a:t>
            </a:r>
            <a:endParaRPr lang="en-US">
              <a:solidFill>
                <a:schemeClr val="folHlink"/>
              </a:solidFill>
            </a:endParaRPr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600200"/>
            <a:ext cx="1731963" cy="1981200"/>
          </a:xfrm>
          <a:noFill/>
          <a:ln/>
        </p:spPr>
      </p:pic>
      <p:pic>
        <p:nvPicPr>
          <p:cNvPr id="1229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267200"/>
            <a:ext cx="2971800" cy="2228850"/>
          </a:xfrm>
          <a:noFill/>
          <a:ln/>
        </p:spPr>
      </p:pic>
      <p:pic>
        <p:nvPicPr>
          <p:cNvPr id="1229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2600" y="304800"/>
            <a:ext cx="3048000" cy="2016125"/>
          </a:xfrm>
          <a:noFill/>
          <a:ln/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775200" y="2797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299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57600" y="3886200"/>
            <a:ext cx="1752600" cy="2667000"/>
          </a:xfrm>
          <a:noFill/>
          <a:ln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438400"/>
            <a:ext cx="30480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572000"/>
            <a:ext cx="2971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1143000"/>
            <a:ext cx="320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Immense Palace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Symbol of Wealth and Power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Ceremonies surrounded everyday life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Grp="1" noChangeArrowheads="1"/>
          </p:cNvSpPr>
          <p:nvPr>
            <p:ph sz="quarter" idx="1"/>
          </p:nvPr>
        </p:nvSpPr>
        <p:spPr>
          <a:xfrm>
            <a:off x="4572000" y="1676400"/>
            <a:ext cx="4572000" cy="43434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Louis XIV </a:t>
            </a:r>
            <a:r>
              <a:rPr lang="en-US" sz="3600" u="sng"/>
              <a:t>Exemplified the Absolute Monarch</a:t>
            </a:r>
            <a:endParaRPr lang="en-US" sz="3600"/>
          </a:p>
          <a:p>
            <a:pPr eaLnBrk="0" hangingPunct="0">
              <a:spcBef>
                <a:spcPct val="50000"/>
              </a:spcBef>
            </a:pPr>
            <a:r>
              <a:rPr lang="en-US" sz="3600"/>
              <a:t> </a:t>
            </a:r>
            <a:r>
              <a:rPr lang="en-US" sz="3600" b="1"/>
              <a:t>France became the most powerful monarchy in all of Europe by the      late 1600s</a:t>
            </a:r>
          </a:p>
        </p:txBody>
      </p:sp>
      <p:sp>
        <p:nvSpPr>
          <p:cNvPr id="13320" name="Text Box 8"/>
          <p:cNvSpPr txBox="1">
            <a:spLocks noGrp="1" noChangeArrowheads="1"/>
          </p:cNvSpPr>
          <p:nvPr>
            <p:ph type="title" sz="quarter"/>
          </p:nvPr>
        </p:nvSpPr>
        <p:spPr>
          <a:xfrm>
            <a:off x="609600" y="304800"/>
            <a:ext cx="8077200" cy="1143000"/>
          </a:xfrm>
          <a:noFill/>
          <a:ln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solidFill>
                  <a:schemeClr val="folHlink"/>
                </a:solidFill>
              </a:rPr>
              <a:t>LOUIS XIV the “SUN KING”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16002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1304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486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</vt:lpstr>
      <vt:lpstr>Blank Presentation</vt:lpstr>
      <vt:lpstr>Section 2</vt:lpstr>
      <vt:lpstr>By the late 1600s, FRANCE had replaced Spain as the most powerful European Nation…..</vt:lpstr>
      <vt:lpstr>PowerPoint Presentation</vt:lpstr>
      <vt:lpstr>PowerPoint Presentation</vt:lpstr>
      <vt:lpstr>LOUIS XIV, the “SUN KING”</vt:lpstr>
      <vt:lpstr>PowerPoint Presentation</vt:lpstr>
      <vt:lpstr>PowerPoint Presentation</vt:lpstr>
      <vt:lpstr>Palace of VERSAILLES Reign of Louis XIV</vt:lpstr>
      <vt:lpstr>LOUIS XIV the “SUN KING”</vt:lpstr>
      <vt:lpstr>PowerPoint Presentation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111</cp:revision>
  <dcterms:created xsi:type="dcterms:W3CDTF">2013-01-22T13:30:49Z</dcterms:created>
  <dcterms:modified xsi:type="dcterms:W3CDTF">2020-01-30T19:16:13Z</dcterms:modified>
</cp:coreProperties>
</file>